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1" r:id="rId1"/>
  </p:sldMasterIdLst>
  <p:notesMasterIdLst>
    <p:notesMasterId r:id="rId26"/>
  </p:notesMasterIdLst>
  <p:sldIdLst>
    <p:sldId id="285" r:id="rId2"/>
    <p:sldId id="259" r:id="rId3"/>
    <p:sldId id="295" r:id="rId4"/>
    <p:sldId id="309" r:id="rId5"/>
    <p:sldId id="310" r:id="rId6"/>
    <p:sldId id="311" r:id="rId7"/>
    <p:sldId id="326" r:id="rId8"/>
    <p:sldId id="319" r:id="rId9"/>
    <p:sldId id="331" r:id="rId10"/>
    <p:sldId id="323" r:id="rId11"/>
    <p:sldId id="332" r:id="rId12"/>
    <p:sldId id="280" r:id="rId13"/>
    <p:sldId id="325" r:id="rId14"/>
    <p:sldId id="316" r:id="rId15"/>
    <p:sldId id="324" r:id="rId16"/>
    <p:sldId id="317" r:id="rId17"/>
    <p:sldId id="305" r:id="rId18"/>
    <p:sldId id="312" r:id="rId19"/>
    <p:sldId id="327" r:id="rId20"/>
    <p:sldId id="328" r:id="rId21"/>
    <p:sldId id="330" r:id="rId22"/>
    <p:sldId id="329" r:id="rId23"/>
    <p:sldId id="333" r:id="rId24"/>
    <p:sldId id="334" r:id="rId25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206797FB-43DC-467B-859B-3CBD051482D4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 smtClean="0"/>
              <a:t>Click to edit Master text styles</a:t>
            </a:r>
          </a:p>
          <a:p>
            <a:pPr lvl="1"/>
            <a:r>
              <a:rPr lang="ro-RO" noProof="0" smtClean="0"/>
              <a:t>Second level</a:t>
            </a:r>
          </a:p>
          <a:p>
            <a:pPr lvl="2"/>
            <a:r>
              <a:rPr lang="ro-RO" noProof="0" smtClean="0"/>
              <a:t>Third level</a:t>
            </a:r>
          </a:p>
          <a:p>
            <a:pPr lvl="3"/>
            <a:r>
              <a:rPr lang="ro-RO" noProof="0" smtClean="0"/>
              <a:t>Fourth level</a:t>
            </a:r>
          </a:p>
          <a:p>
            <a:pPr lvl="4"/>
            <a:r>
              <a:rPr lang="ro-RO" noProof="0" smtClean="0"/>
              <a:t>Fifth level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6678E68-885F-42C0-A0E8-4796A2F7C38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367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20865-1B99-4B06-BB93-CC30F699610A}" type="slidenum">
              <a:rPr lang="ro-RO" smtClean="0"/>
              <a:pPr/>
              <a:t>1</a:t>
            </a:fld>
            <a:endParaRPr lang="ro-R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D2757-FBFE-4D9C-9489-F6CD1A955C8F}" type="slidenum">
              <a:rPr lang="ro-RO" smtClean="0"/>
              <a:pPr/>
              <a:t>12</a:t>
            </a:fld>
            <a:endParaRPr lang="ro-R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C24E0-A0C2-4103-9514-1E48D3D435FC}" type="slidenum">
              <a:rPr lang="ro-RO" smtClean="0"/>
              <a:pPr/>
              <a:t>13</a:t>
            </a:fld>
            <a:endParaRPr lang="ro-R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B0538-5FEC-4E80-9D59-7B310AC073C8}" type="slidenum">
              <a:rPr lang="ro-RO" smtClean="0"/>
              <a:pPr/>
              <a:t>14</a:t>
            </a:fld>
            <a:endParaRPr lang="ro-R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A182-F164-4730-8F16-1D4654A63C7F}" type="slidenum">
              <a:rPr lang="ro-RO" smtClean="0"/>
              <a:pPr/>
              <a:t>15</a:t>
            </a:fld>
            <a:endParaRPr lang="ro-R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DD629-F656-42BE-A94C-D4913E9D3F4C}" type="slidenum">
              <a:rPr lang="ro-RO" smtClean="0"/>
              <a:pPr/>
              <a:t>16</a:t>
            </a:fld>
            <a:endParaRPr lang="ro-R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61302-8924-42BA-A759-67F08FF1151A}" type="slidenum">
              <a:rPr lang="ro-RO" smtClean="0"/>
              <a:pPr/>
              <a:t>17</a:t>
            </a:fld>
            <a:endParaRPr lang="ro-R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08ADD-96C1-4768-96EF-9C96C73A85E0}" type="slidenum">
              <a:rPr lang="ro-RO" smtClean="0"/>
              <a:pPr/>
              <a:t>18</a:t>
            </a:fld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42232-9A2E-49A0-BE4E-D7C1BFC55EBE}" type="slidenum">
              <a:rPr lang="ro-RO" smtClean="0"/>
              <a:pPr/>
              <a:t>2</a:t>
            </a:fld>
            <a:endParaRPr lang="ro-R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EE14-D849-4768-B681-6C15B89470E3}" type="slidenum">
              <a:rPr lang="ro-RO" smtClean="0"/>
              <a:pPr/>
              <a:t>3</a:t>
            </a:fld>
            <a:endParaRPr lang="ro-R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96F35-F73E-4B70-81EA-4873E0CC0F8A}" type="slidenum">
              <a:rPr lang="ro-RO" smtClean="0"/>
              <a:pPr/>
              <a:t>4</a:t>
            </a:fld>
            <a:endParaRPr lang="ro-R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B4EA7-12F0-446A-8D6D-73C9EFB84B90}" type="slidenum">
              <a:rPr lang="ro-RO" smtClean="0"/>
              <a:pPr/>
              <a:t>5</a:t>
            </a:fld>
            <a:endParaRPr lang="ro-R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D2C2-96D8-4FFE-9F06-D7AAA83EB6B1}" type="slidenum">
              <a:rPr lang="ro-RO" smtClean="0"/>
              <a:pPr/>
              <a:t>6</a:t>
            </a:fld>
            <a:endParaRPr lang="ro-R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66346-32E5-4933-96DE-7B3661BF1A51}" type="slidenum">
              <a:rPr lang="ro-RO" smtClean="0"/>
              <a:pPr/>
              <a:t>7</a:t>
            </a:fld>
            <a:endParaRPr lang="ro-R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CC309-E2DF-44B0-BA3F-12229ED2FB0F}" type="slidenum">
              <a:rPr lang="ro-RO" smtClean="0"/>
              <a:pPr/>
              <a:t>8</a:t>
            </a:fld>
            <a:endParaRPr lang="ro-R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8ADA-FBED-4F1A-9E22-231C8A738BA9}" type="slidenum">
              <a:rPr lang="ro-RO" smtClean="0"/>
              <a:pPr/>
              <a:t>10</a:t>
            </a:fld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9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o-RO"/>
              <a:t>Click to edit Master subtitle style</a:t>
            </a:r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o-RO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7F17-3D4B-4302-B230-3DFED1FD5796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C8A-D0AC-4E55-BDF5-BCF1F5999B3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5A56-FD08-4673-9FD6-DC95768F349E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8F49-1AAB-47D1-A406-B218BE5EC2C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191C-2FB0-47FE-B629-FE0C3E66CAF0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EB9C-E073-460C-BE16-9DA973876ED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FA41-EF60-45FC-9DC6-31D03C2E17A0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E6AE-B481-46D1-9981-C4BD0075C83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304D-4497-4220-A0FA-9B219C7D2FEF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8A7E-9BB7-44CF-B641-7249AA50E39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977E-F1C7-45EE-80C5-042C35F6793D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183F-A336-4ACB-80BC-466987441E6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36B1-FEF9-4BE5-A72F-27372C26ED90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889D-C82A-406E-B80C-B7891E97F4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EAF0-260D-4D8E-829B-F92D8DFC3969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6F82-CC38-4D1E-88A7-394C78007F7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DF6F-C865-47E8-8629-CF3287D23477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6A83-EB71-464D-A29B-0448587CC81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7FC4-71BF-414C-A34E-E078B5AE40B7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CFD3-B696-419F-A967-7FFED4BB162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F8B1-C04F-480D-8C5B-96D6B42EEA4A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2051-069A-4996-A4E5-BD7F0EE3E7F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90BD-AA17-4707-AB3A-82D18A60A4C2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5E1E-80C3-4489-B1BA-59683CEA1E7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179E-E354-45D3-900D-50A25D5A722E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E859-23EF-4489-89CA-F714E1D34C5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D5DA-F2B8-4334-8440-8078C8F2A4BD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CAF6-DD8F-46D8-B306-0C0FB892622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E217-F0B4-4318-BB2D-7A2B01B906BE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B0BB-08BF-4816-AACF-FFD59740A62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81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8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4796B3B-C75C-48F2-ADB8-3C8FFA359209}" type="datetimeFigureOut">
              <a:rPr lang="ro-RO"/>
              <a:pPr>
                <a:defRPr/>
              </a:pPr>
              <a:t>23.02.2018</a:t>
            </a:fld>
            <a:endParaRPr lang="ro-RO"/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C213B26-D1AA-45F5-9001-F059DC6F39F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  <p:sldLayoutId id="2147484503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solidFill>
                  <a:schemeClr val="tx1"/>
                </a:solidFill>
                <a:latin typeface="Calibri" pitchFamily="34" charset="0"/>
              </a:rPr>
              <a:t>GRADINITA “</a:t>
            </a: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</a:rPr>
              <a:t>MARTISOR”</a:t>
            </a:r>
            <a:br>
              <a:rPr lang="en-US" sz="2800" i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o-RO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o-RO" sz="440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o-RO" sz="3600" smtClean="0">
              <a:latin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o-RO" sz="3600" smtClean="0">
              <a:latin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o-RO" sz="3600" smtClean="0">
              <a:latin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3600" smtClean="0">
                <a:latin typeface="Calibri" pitchFamily="34" charset="0"/>
              </a:rPr>
              <a:t>Aceasta este gradiniţa noastră</a:t>
            </a:r>
            <a:endParaRPr lang="ro-RO" smtClean="0">
              <a:latin typeface="Calibri" pitchFamily="34" charset="0"/>
            </a:endParaRPr>
          </a:p>
        </p:txBody>
      </p:sp>
      <p:pic>
        <p:nvPicPr>
          <p:cNvPr id="20484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40000">
            <a:off x="671513" y="1639888"/>
            <a:ext cx="338296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400" smtClean="0"/>
              <a:t>Proiecte educationale in care a fost si este implicata unitatea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endParaRPr lang="ro-RO" sz="2000" dirty="0" smtClean="0"/>
          </a:p>
          <a:p>
            <a:pPr eaLnBrk="1" hangingPunct="1">
              <a:defRPr/>
            </a:pPr>
            <a:r>
              <a:rPr lang="ro-RO" sz="2400" dirty="0" smtClean="0"/>
              <a:t>Traditii si obiceiuri la români</a:t>
            </a:r>
          </a:p>
          <a:p>
            <a:pPr eaLnBrk="1" hangingPunct="1">
              <a:defRPr/>
            </a:pPr>
            <a:r>
              <a:rPr lang="ro-RO" sz="2400" dirty="0" smtClean="0"/>
              <a:t>Festivalul Colindelor</a:t>
            </a:r>
          </a:p>
          <a:p>
            <a:pPr eaLnBrk="1" hangingPunct="1">
              <a:defRPr/>
            </a:pPr>
            <a:r>
              <a:rPr lang="ro-RO" sz="2400" dirty="0" smtClean="0"/>
              <a:t>Festivalul de Folclor</a:t>
            </a:r>
          </a:p>
          <a:p>
            <a:pPr eaLnBrk="1" hangingPunct="1">
              <a:defRPr/>
            </a:pPr>
            <a:r>
              <a:rPr lang="ro-RO" sz="2400" dirty="0" smtClean="0"/>
              <a:t>Festivalul Martisorului</a:t>
            </a:r>
          </a:p>
          <a:p>
            <a:pPr eaLnBrk="1" hangingPunct="1">
              <a:defRPr/>
            </a:pPr>
            <a:r>
              <a:rPr lang="ro-RO" sz="2400" dirty="0" smtClean="0"/>
              <a:t>Festivalul Florilor de Primavara</a:t>
            </a:r>
          </a:p>
          <a:p>
            <a:pPr eaLnBrk="1" hangingPunct="1">
              <a:defRPr/>
            </a:pPr>
            <a:r>
              <a:rPr lang="ro-RO" sz="2400" dirty="0" smtClean="0"/>
              <a:t>Aici </a:t>
            </a:r>
            <a:r>
              <a:rPr lang="ro-RO" sz="2400" dirty="0" smtClean="0"/>
              <a:t>–Acolo</a:t>
            </a:r>
            <a:endParaRPr lang="ro-RO" sz="2400" dirty="0" smtClean="0"/>
          </a:p>
          <a:p>
            <a:pPr eaLnBrk="1" hangingPunct="1">
              <a:defRPr/>
            </a:pPr>
            <a:r>
              <a:rPr lang="ro-RO" sz="2400" dirty="0" smtClean="0"/>
              <a:t>Si </a:t>
            </a:r>
            <a:r>
              <a:rPr lang="ro-RO" sz="2400" dirty="0" smtClean="0"/>
              <a:t>eu exist, copil ca tine sunt si eu</a:t>
            </a:r>
            <a:r>
              <a:rPr lang="ro-RO" sz="2400" dirty="0" smtClean="0"/>
              <a:t>!</a:t>
            </a:r>
          </a:p>
          <a:p>
            <a:pPr eaLnBrk="1" hangingPunct="1">
              <a:defRPr/>
            </a:pPr>
            <a:r>
              <a:rPr lang="ro-RO" sz="2400" dirty="0" smtClean="0"/>
              <a:t>Punti către cunoaștere</a:t>
            </a:r>
          </a:p>
          <a:p>
            <a:pPr eaLnBrk="1" hangingPunct="1">
              <a:defRPr/>
            </a:pPr>
            <a:r>
              <a:rPr lang="ro-RO" sz="2400" dirty="0" smtClean="0"/>
              <a:t>Festivalul Toamnei</a:t>
            </a:r>
            <a:endParaRPr lang="ro-RO" sz="2400" dirty="0" smtClean="0"/>
          </a:p>
          <a:p>
            <a:pPr eaLnBrk="1" hangingPunct="1">
              <a:defRPr/>
            </a:pPr>
            <a:endParaRPr lang="ro-RO" sz="2400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691336"/>
          </a:xfrm>
        </p:spPr>
        <p:txBody>
          <a:bodyPr/>
          <a:lstStyle/>
          <a:p>
            <a:r>
              <a:rPr lang="ro-RO" sz="2400" dirty="0" smtClean="0"/>
              <a:t>Vreau să fiu olimpic</a:t>
            </a:r>
          </a:p>
          <a:p>
            <a:r>
              <a:rPr lang="ro-RO" sz="2400" dirty="0" smtClean="0"/>
              <a:t>5 portii de legume  și fructe</a:t>
            </a:r>
          </a:p>
          <a:p>
            <a:r>
              <a:rPr lang="ro-RO" sz="2400" dirty="0" smtClean="0"/>
              <a:t>Școala arborilor</a:t>
            </a:r>
          </a:p>
          <a:p>
            <a:r>
              <a:rPr lang="ro-RO" sz="2400" dirty="0" smtClean="0"/>
              <a:t>Ateliere </a:t>
            </a:r>
            <a:r>
              <a:rPr lang="ro-RO" sz="2400" dirty="0" smtClean="0"/>
              <a:t>fără frontiere –parteneriat cu Auchan</a:t>
            </a:r>
          </a:p>
          <a:p>
            <a:r>
              <a:rPr lang="ro-RO" sz="2400" dirty="0" smtClean="0"/>
              <a:t>Festivalul </a:t>
            </a:r>
            <a:r>
              <a:rPr lang="ro-RO" sz="2400" dirty="0" smtClean="0"/>
              <a:t>DO-RE-MI</a:t>
            </a:r>
          </a:p>
          <a:p>
            <a:r>
              <a:rPr lang="ro-RO" sz="2400" dirty="0" smtClean="0"/>
              <a:t>Să știi mai multe să fii mai bun</a:t>
            </a:r>
          </a:p>
          <a:p>
            <a:r>
              <a:rPr lang="ro-RO" sz="2400" dirty="0" smtClean="0"/>
              <a:t>Civitas</a:t>
            </a:r>
          </a:p>
          <a:p>
            <a:endParaRPr lang="ro-RO" sz="2400" dirty="0" smtClean="0"/>
          </a:p>
          <a:p>
            <a:endParaRPr lang="ro-RO" sz="2400" dirty="0" smtClean="0"/>
          </a:p>
          <a:p>
            <a:endParaRPr lang="ro-RO" sz="2400" dirty="0" smtClean="0"/>
          </a:p>
          <a:p>
            <a:endParaRPr lang="ro-RO" sz="2400" dirty="0" smtClean="0"/>
          </a:p>
          <a:p>
            <a:endParaRPr lang="ro-RO" sz="2400" dirty="0" smtClean="0"/>
          </a:p>
          <a:p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25720787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88913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700" smtClean="0">
                <a:solidFill>
                  <a:schemeClr val="tx1"/>
                </a:solidFill>
                <a:latin typeface="Arial" charset="0"/>
              </a:rPr>
            </a:br>
            <a:endParaRPr lang="en-US" sz="27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5" name="Picture 7" descr="Picture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636838"/>
            <a:ext cx="3230562" cy="2413000"/>
          </a:xfrm>
          <a:noFill/>
        </p:spPr>
      </p:pic>
      <p:pic>
        <p:nvPicPr>
          <p:cNvPr id="22536" name="Picture 8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205038"/>
            <a:ext cx="302418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971600" y="549275"/>
            <a:ext cx="7056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educational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Actiuni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cadrul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proiectului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Festivalul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folclor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2007-2010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800" dirty="0" smtClean="0"/>
              <a:t>Sa citim pentru mileniul III</a:t>
            </a:r>
            <a:br>
              <a:rPr lang="ro-RO" sz="2800" dirty="0" smtClean="0"/>
            </a:br>
            <a:r>
              <a:rPr lang="ro-RO" sz="2800" dirty="0" smtClean="0"/>
              <a:t>2004-2011</a:t>
            </a:r>
          </a:p>
        </p:txBody>
      </p:sp>
      <p:pic>
        <p:nvPicPr>
          <p:cNvPr id="30723" name="Picture 8" descr="nota control 2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28700" y="1600200"/>
            <a:ext cx="2895600" cy="2171700"/>
          </a:xfrm>
        </p:spPr>
      </p:pic>
      <p:pic>
        <p:nvPicPr>
          <p:cNvPr id="30724" name="Picture 9" descr="nota control 22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41900" y="2628900"/>
            <a:ext cx="3251200" cy="2438400"/>
          </a:xfrm>
        </p:spPr>
      </p:pic>
      <p:pic>
        <p:nvPicPr>
          <p:cNvPr id="30725" name="Picture 10" descr="nota control 2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028700" y="3924300"/>
            <a:ext cx="2895600" cy="2171700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400" dirty="0" smtClean="0"/>
              <a:t>Proiecte </a:t>
            </a:r>
            <a:r>
              <a:rPr lang="en-US" sz="2400" dirty="0" err="1" smtClean="0"/>
              <a:t>educationale</a:t>
            </a:r>
            <a:r>
              <a:rPr lang="en-US" sz="2400" dirty="0" smtClean="0"/>
              <a:t> in care </a:t>
            </a:r>
            <a:r>
              <a:rPr lang="en-US" sz="2400" dirty="0" err="1" smtClean="0"/>
              <a:t>unitatea</a:t>
            </a:r>
            <a:r>
              <a:rPr lang="en-US" sz="2400" dirty="0" smtClean="0"/>
              <a:t> a </a:t>
            </a:r>
            <a:r>
              <a:rPr lang="en-US" sz="2400" dirty="0" err="1" smtClean="0"/>
              <a:t>fost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implicata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Festivalul</a:t>
            </a:r>
            <a:r>
              <a:rPr lang="en-US" sz="2400" dirty="0" smtClean="0"/>
              <a:t> </a:t>
            </a:r>
            <a:r>
              <a:rPr lang="en-US" sz="2400" dirty="0" err="1" smtClean="0"/>
              <a:t>Martisorului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ro-RO" sz="2000" dirty="0" smtClean="0"/>
              <a:t>Festivalul Florilor de Primavara</a:t>
            </a:r>
          </a:p>
        </p:txBody>
      </p:sp>
      <p:pic>
        <p:nvPicPr>
          <p:cNvPr id="197636" name="Picture 4" descr="Imagine7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20400000">
            <a:off x="1258888" y="3916363"/>
            <a:ext cx="2482850" cy="2154237"/>
          </a:xfrm>
          <a:noFill/>
        </p:spPr>
      </p:pic>
      <p:pic>
        <p:nvPicPr>
          <p:cNvPr id="31748" name="Picture 6" descr="IMG_51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3568" y="2060848"/>
            <a:ext cx="2895600" cy="2171700"/>
          </a:xfrm>
          <a:noFill/>
        </p:spPr>
      </p:pic>
      <p:pic>
        <p:nvPicPr>
          <p:cNvPr id="31749" name="Picture 15" descr="flori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924300"/>
            <a:ext cx="2895600" cy="2171700"/>
          </a:xfrm>
        </p:spPr>
      </p:pic>
      <p:pic>
        <p:nvPicPr>
          <p:cNvPr id="31750" name="Picture 17" descr="flori de primav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40152" y="1772816"/>
            <a:ext cx="2895600" cy="21717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88913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700" smtClean="0">
                <a:solidFill>
                  <a:schemeClr val="tx1"/>
                </a:solidFill>
                <a:latin typeface="Arial" charset="0"/>
              </a:rPr>
            </a:br>
            <a:endParaRPr lang="en-US" sz="27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7875" name="Picture 3" descr="Picture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636838"/>
            <a:ext cx="3230562" cy="2413000"/>
          </a:xfrm>
          <a:noFill/>
        </p:spPr>
      </p:pic>
      <p:pic>
        <p:nvPicPr>
          <p:cNvPr id="207876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141663"/>
            <a:ext cx="3024188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476375" y="549275"/>
            <a:ext cx="6191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educational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Actiuni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cadrul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proiectului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Festivalul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folclor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2007-2010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800" dirty="0" smtClean="0">
                <a:solidFill>
                  <a:schemeClr val="tx1"/>
                </a:solidFill>
              </a:rPr>
              <a:t>Proiect </a:t>
            </a:r>
            <a:r>
              <a:rPr lang="en-US" sz="2800" dirty="0" smtClean="0">
                <a:solidFill>
                  <a:schemeClr val="tx1"/>
                </a:solidFill>
              </a:rPr>
              <a:t>educationa</a:t>
            </a:r>
            <a:r>
              <a:rPr lang="en-US" sz="2400" dirty="0" smtClean="0">
                <a:solidFill>
                  <a:schemeClr val="tx1"/>
                </a:solidFill>
              </a:rPr>
              <a:t>l AICI </a:t>
            </a:r>
            <a:r>
              <a:rPr lang="ro-RO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ACOLO</a:t>
            </a:r>
            <a:r>
              <a:rPr lang="ro-RO" sz="2400" dirty="0" smtClean="0">
                <a:solidFill>
                  <a:schemeClr val="tx1"/>
                </a:solidFill>
              </a:rPr>
              <a:t>”-</a:t>
            </a:r>
            <a:r>
              <a:rPr lang="ro-RO" sz="2800" dirty="0" smtClean="0">
                <a:solidFill>
                  <a:schemeClr val="tx1"/>
                </a:solidFill>
              </a:rPr>
              <a:t>interculturalitate</a:t>
            </a:r>
          </a:p>
        </p:txBody>
      </p:sp>
      <p:pic>
        <p:nvPicPr>
          <p:cNvPr id="33795" name="Picture 3" descr="P100025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-300000">
            <a:off x="1165148" y="1221084"/>
            <a:ext cx="2895600" cy="2171700"/>
          </a:xfrm>
        </p:spPr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643438" y="3933825"/>
            <a:ext cx="4038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3797" name="Picture 5" descr="P10002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720000">
            <a:off x="5179220" y="1424028"/>
            <a:ext cx="2967037" cy="2225675"/>
          </a:xfrm>
        </p:spPr>
      </p:pic>
      <p:pic>
        <p:nvPicPr>
          <p:cNvPr id="3379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3924300"/>
            <a:ext cx="3008313" cy="2171700"/>
          </a:xfrm>
        </p:spPr>
      </p:pic>
      <p:pic>
        <p:nvPicPr>
          <p:cNvPr id="3379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164138" y="3924300"/>
            <a:ext cx="3006725" cy="2171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ACTIVITATI EXTRACURRICULARE 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“La olarit”-atelier de vara</a:t>
            </a:r>
            <a:r>
              <a:rPr lang="ro-RO" sz="2400" smtClean="0">
                <a:solidFill>
                  <a:schemeClr val="tx1"/>
                </a:solidFill>
              </a:rPr>
              <a:t>,excursii,vizite,vizionare de spectacole</a:t>
            </a:r>
            <a:endParaRPr lang="ro-RO" sz="1800" smtClean="0">
              <a:solidFill>
                <a:schemeClr val="tx1"/>
              </a:solidFill>
            </a:endParaRPr>
          </a:p>
        </p:txBody>
      </p:sp>
      <p:pic>
        <p:nvPicPr>
          <p:cNvPr id="34819" name="Picture 4" descr="P10002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1120000">
            <a:off x="5508625" y="4221163"/>
            <a:ext cx="2895600" cy="2171700"/>
          </a:xfrm>
        </p:spPr>
      </p:pic>
      <p:pic>
        <p:nvPicPr>
          <p:cNvPr id="34820" name="Picture 5" descr="P10002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4620000">
            <a:off x="393700" y="1703388"/>
            <a:ext cx="2895600" cy="2171700"/>
          </a:xfrm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4643438" y="3933825"/>
            <a:ext cx="4038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4822" name="Picture 7" descr="P1090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580063" y="1557338"/>
            <a:ext cx="2895600" cy="2154237"/>
          </a:xfrm>
        </p:spPr>
      </p:pic>
      <p:pic>
        <p:nvPicPr>
          <p:cNvPr id="34823" name="Picture 14" descr="P10002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365625"/>
            <a:ext cx="37449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educational “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Micii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ecologisti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843" name="Picture 9" descr="P10902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2375" y="1600200"/>
            <a:ext cx="3270250" cy="2171700"/>
          </a:xfrm>
        </p:spPr>
      </p:pic>
      <p:pic>
        <p:nvPicPr>
          <p:cNvPr id="35844" name="Picture 10" descr="mai 2008 gradinita 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600200"/>
            <a:ext cx="2895600" cy="2171700"/>
          </a:xfrm>
        </p:spPr>
      </p:pic>
      <p:pic>
        <p:nvPicPr>
          <p:cNvPr id="35845" name="Picture 11" descr="mai 2008 gradinita 0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924300"/>
            <a:ext cx="2895600" cy="2171700"/>
          </a:xfrm>
        </p:spPr>
      </p:pic>
      <p:pic>
        <p:nvPicPr>
          <p:cNvPr id="35846" name="Picture 12" descr="mai 2008 gradinita 09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028700" y="3924300"/>
            <a:ext cx="2895600" cy="2171700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PROIECT EDUCATIONAL ÎN PARTENERIAT CU KRUPS</a:t>
            </a:r>
            <a:br>
              <a:rPr lang="ro-R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 PORTII DE LEGUME-2013/2014</a:t>
            </a:r>
            <a:endParaRPr lang="ro-RO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ivia\Desktop\2014-2015\CEAC 2014\poze 5 portii\P1010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971599" y="1526419"/>
            <a:ext cx="2520281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via\Desktop\2014-2015\CEAC 2014\poze 5 portii\P1010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5718557" y="1538526"/>
            <a:ext cx="2952329" cy="22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via\Desktop\2014-2015\CEAC 2014\poze 5 portii\P1010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71" y="3861048"/>
            <a:ext cx="3148736" cy="23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via\Desktop\2014-2015\CEAC 2014\poze 5 portii\P1010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384377" cy="2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9369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smtClean="0">
                <a:solidFill>
                  <a:schemeClr val="tx1"/>
                </a:solidFill>
              </a:rPr>
              <a:t>OFERTA EDUCATIONALA</a:t>
            </a:r>
            <a:br>
              <a:rPr lang="en-US" sz="2400" b="1" i="1" smtClean="0">
                <a:solidFill>
                  <a:schemeClr val="tx1"/>
                </a:solidFill>
              </a:rPr>
            </a:br>
            <a:r>
              <a:rPr lang="en-US" sz="2400" b="1" i="1" smtClean="0">
                <a:solidFill>
                  <a:schemeClr val="tx1"/>
                </a:solidFill>
              </a:rPr>
              <a:t>Resursa umana</a:t>
            </a:r>
            <a:endParaRPr lang="ro-RO" sz="2400" b="1" i="1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50387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1600" b="1" dirty="0" smtClean="0"/>
              <a:t>Gr</a:t>
            </a:r>
            <a:r>
              <a:rPr lang="ro-RO" sz="1600" b="1" dirty="0" smtClean="0"/>
              <a:t>ădiniţa nr.238 are un plan de şcolarizare de 160 locuri repartizate în </a:t>
            </a:r>
            <a:endParaRPr lang="en-US" sz="1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sz="1600" b="1" dirty="0" smtClean="0"/>
              <a:t>7  grupe cu orar prelungit   si 1 grupa program normal.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sz="1600" b="1" dirty="0" smtClean="0"/>
              <a:t> Personalul didactic </a:t>
            </a:r>
            <a:r>
              <a:rPr lang="en-US" sz="1600" b="1" dirty="0" smtClean="0"/>
              <a:t> </a:t>
            </a:r>
            <a:r>
              <a:rPr lang="ro-RO" sz="1600" b="1" dirty="0" smtClean="0"/>
              <a:t>:</a:t>
            </a:r>
          </a:p>
          <a:p>
            <a:pPr eaLnBrk="1" hangingPunct="1">
              <a:defRPr/>
            </a:pPr>
            <a:r>
              <a:rPr lang="ro-RO" sz="1600" b="1" dirty="0" smtClean="0"/>
              <a:t>1</a:t>
            </a:r>
            <a:r>
              <a:rPr lang="en-US" sz="1600" b="1" dirty="0" smtClean="0"/>
              <a:t>5</a:t>
            </a:r>
            <a:r>
              <a:rPr lang="ro-RO" sz="1600" b="1" dirty="0" smtClean="0"/>
              <a:t> educatoare calificate</a:t>
            </a:r>
            <a:r>
              <a:rPr lang="en-US" sz="1600" b="1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-</a:t>
            </a:r>
            <a:r>
              <a:rPr lang="ro-RO" sz="1600" b="1" dirty="0" smtClean="0"/>
              <a:t>1</a:t>
            </a:r>
            <a:r>
              <a:rPr lang="en-US" sz="1600" b="1" dirty="0" smtClean="0"/>
              <a:t>1</a:t>
            </a:r>
            <a:r>
              <a:rPr lang="ro-RO" sz="1600" b="1" dirty="0" smtClean="0"/>
              <a:t> titulare, din care: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      </a:t>
            </a:r>
            <a:r>
              <a:rPr lang="ro-RO" sz="1600" b="1" dirty="0" smtClean="0"/>
              <a:t>- cu grad didactic I - </a:t>
            </a:r>
            <a:r>
              <a:rPr lang="en-US" sz="1600" b="1" dirty="0" smtClean="0"/>
              <a:t>8</a:t>
            </a:r>
            <a:endParaRPr lang="ro-RO" sz="1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        </a:t>
            </a:r>
            <a:r>
              <a:rPr lang="ro-RO" sz="1600" b="1" dirty="0" smtClean="0"/>
              <a:t>- cu grad didactic II –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          </a:t>
            </a:r>
            <a:r>
              <a:rPr lang="ro-RO" sz="1600" b="1" dirty="0" smtClean="0"/>
              <a:t>- cu definitivat 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sz="1600" b="1" dirty="0" smtClean="0"/>
              <a:t>Din cele 1</a:t>
            </a:r>
            <a:r>
              <a:rPr lang="en-US" sz="1600" b="1" dirty="0" smtClean="0"/>
              <a:t>2</a:t>
            </a:r>
            <a:r>
              <a:rPr lang="ro-RO" sz="1600" b="1" dirty="0" smtClean="0"/>
              <a:t> educatoare 8 sunt profesori invatamant prescolar si primar</a:t>
            </a:r>
            <a:endParaRPr lang="en-US" sz="1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C</a:t>
            </a:r>
            <a:r>
              <a:rPr lang="ro-RO" sz="1600" b="1" dirty="0" smtClean="0"/>
              <a:t>olaborări cu specialiştii:</a:t>
            </a:r>
            <a:endParaRPr lang="en-US" sz="1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 </a:t>
            </a:r>
            <a:r>
              <a:rPr lang="ro-RO" sz="1600" b="1" dirty="0" smtClean="0"/>
              <a:t>- medic pediatru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    </a:t>
            </a:r>
            <a:r>
              <a:rPr lang="ro-RO" sz="1600" b="1" dirty="0" smtClean="0"/>
              <a:t>- medic logope</a:t>
            </a:r>
            <a:r>
              <a:rPr lang="en-US" sz="1600" b="1" dirty="0" smtClean="0"/>
              <a:t>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</a:t>
            </a:r>
            <a:endParaRPr lang="ro-RO" sz="1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dirty="0" smtClean="0"/>
              <a:t>              </a:t>
            </a:r>
            <a:r>
              <a:rPr lang="ro-RO" sz="1600" b="1" dirty="0" smtClean="0"/>
              <a:t> - psiholog şcolar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sz="1600" b="1" dirty="0" smtClean="0"/>
              <a:t>Optionale  desfasurate:engleza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sz="1600" b="1" dirty="0"/>
              <a:t> </a:t>
            </a:r>
            <a:r>
              <a:rPr lang="ro-RO" sz="1600" b="1" dirty="0" smtClean="0"/>
              <a:t>                                      gimnastica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sz="1600" b="1" dirty="0"/>
              <a:t> </a:t>
            </a:r>
            <a:r>
              <a:rPr lang="ro-RO" sz="1600" b="1" dirty="0" smtClean="0"/>
              <a:t>                                      dezvoltare personală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 smtClean="0"/>
              <a:t>PROIECT EDUCATIONAL</a:t>
            </a:r>
            <a:br>
              <a:rPr lang="ro-RO" sz="2400" dirty="0" smtClean="0"/>
            </a:br>
            <a:r>
              <a:rPr lang="ro-RO" sz="2400" dirty="0" smtClean="0"/>
              <a:t>SCOALA   ARBORILOR </a:t>
            </a:r>
            <a:br>
              <a:rPr lang="ro-RO" sz="2400" dirty="0" smtClean="0"/>
            </a:br>
            <a:r>
              <a:rPr lang="ro-RO" sz="2400" dirty="0" smtClean="0"/>
              <a:t>2013/2014</a:t>
            </a:r>
            <a:endParaRPr lang="ro-RO" sz="2400" dirty="0"/>
          </a:p>
        </p:txBody>
      </p:sp>
      <p:pic>
        <p:nvPicPr>
          <p:cNvPr id="2050" name="Picture 2" descr="C:\Users\Livia\Desktop\IMG_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938083" y="1001706"/>
            <a:ext cx="2328285" cy="29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via\Desktop\IMG_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556551" y="1264391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ivia\Desktop\P1010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52" y="4103460"/>
            <a:ext cx="3371371" cy="23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via\Desktop\POZE NATALIA\P1090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948" y="4084261"/>
            <a:ext cx="3796674" cy="23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3131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dirty="0" smtClean="0">
                <a:latin typeface="+mn-lt"/>
              </a:rPr>
              <a:t>Proiect educational </a:t>
            </a:r>
            <a:r>
              <a:rPr lang="en-US" sz="2000" dirty="0" smtClean="0">
                <a:latin typeface="+mn-lt"/>
              </a:rPr>
              <a:t>“</a:t>
            </a:r>
            <a:r>
              <a:rPr lang="ro-RO" sz="2000" dirty="0" smtClean="0">
                <a:latin typeface="+mn-lt"/>
              </a:rPr>
              <a:t>Computerul, prietenul meu</a:t>
            </a:r>
            <a:r>
              <a:rPr lang="en-US" sz="2000" dirty="0" smtClean="0">
                <a:latin typeface="+mn-lt"/>
              </a:rPr>
              <a:t>”</a:t>
            </a:r>
            <a:r>
              <a:rPr lang="ro-RO" sz="2000" dirty="0" smtClean="0">
                <a:latin typeface="+mn-lt"/>
              </a:rPr>
              <a:t/>
            </a:r>
            <a:br>
              <a:rPr lang="ro-RO" sz="2000" dirty="0" smtClean="0">
                <a:latin typeface="+mn-lt"/>
              </a:rPr>
            </a:br>
            <a:r>
              <a:rPr lang="ro-RO" sz="2000" dirty="0" smtClean="0">
                <a:latin typeface="+mn-lt"/>
              </a:rPr>
              <a:t>in parteneriat cu Auchan pentru dotarea unitatii cu calculatoare</a:t>
            </a:r>
            <a:endParaRPr lang="ro-RO" sz="2000" dirty="0">
              <a:latin typeface="+mn-lt"/>
            </a:endParaRPr>
          </a:p>
        </p:txBody>
      </p:sp>
      <p:pic>
        <p:nvPicPr>
          <p:cNvPr id="1026" name="Picture 2" descr="C:\Users\Livia\Desktop\BAZA DATE RAEI\ARHIVA\20131203_112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29750" y="-12930188"/>
            <a:ext cx="5497200" cy="73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via\Desktop\BAZA DATE RAEI\ARHIVA\20131203_112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via\Desktop\BAZA DATE RAEI\ARHIVA\dipl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800000">
            <a:off x="4497464" y="1495168"/>
            <a:ext cx="3374132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8568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Parteneriat</a:t>
            </a:r>
            <a:r>
              <a:rPr lang="en-US" sz="2400" dirty="0" smtClean="0"/>
              <a:t> educational cu </a:t>
            </a:r>
            <a:r>
              <a:rPr lang="en-US" sz="2400" dirty="0" err="1" smtClean="0"/>
              <a:t>parintii</a:t>
            </a:r>
            <a:r>
              <a:rPr lang="en-US" sz="2400" dirty="0" smtClean="0"/>
              <a:t> “</a:t>
            </a:r>
            <a:r>
              <a:rPr lang="ro-RO" sz="2400" dirty="0" smtClean="0"/>
              <a:t>Împreună</a:t>
            </a:r>
            <a:r>
              <a:rPr lang="en-US" sz="2400" dirty="0" smtClean="0"/>
              <a:t>”</a:t>
            </a:r>
            <a:br>
              <a:rPr lang="en-US" sz="2400" dirty="0" smtClean="0"/>
            </a:br>
            <a:r>
              <a:rPr lang="en-US" sz="2400" dirty="0" err="1" smtClean="0"/>
              <a:t>Festivalul</a:t>
            </a:r>
            <a:r>
              <a:rPr lang="en-US" sz="2400" dirty="0" smtClean="0"/>
              <a:t>  </a:t>
            </a:r>
            <a:r>
              <a:rPr lang="ro-RO" sz="2400" dirty="0" smtClean="0"/>
              <a:t>Toamnei</a:t>
            </a:r>
            <a:endParaRPr lang="ro-RO" sz="2400" dirty="0"/>
          </a:p>
        </p:txBody>
      </p:sp>
      <p:pic>
        <p:nvPicPr>
          <p:cNvPr id="2050" name="Picture 2" descr="C:\Users\Livia\Desktop\poze proiecte\poze fest.dovleac\P1010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23" y="14946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via\Desktop\poze proiecte\poze fest.dovleac\P1010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5766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ivia\Desktop\P1020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2445054" cy="18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00000">
            <a:off x="4602446" y="3853819"/>
            <a:ext cx="3050790" cy="25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354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Parteneriat</a:t>
            </a:r>
            <a:r>
              <a:rPr lang="en-US" sz="2800" dirty="0"/>
              <a:t> educational cu </a:t>
            </a:r>
            <a:r>
              <a:rPr lang="en-US" sz="2800" dirty="0" err="1"/>
              <a:t>parintii</a:t>
            </a:r>
            <a:r>
              <a:rPr lang="en-US" sz="2800" dirty="0"/>
              <a:t> “</a:t>
            </a:r>
            <a:r>
              <a:rPr lang="ro-RO" sz="2800" dirty="0"/>
              <a:t>Împreună</a:t>
            </a:r>
            <a:r>
              <a:rPr lang="en-US" sz="2800" dirty="0"/>
              <a:t>”</a:t>
            </a:r>
            <a:br>
              <a:rPr lang="en-US" sz="2800" dirty="0"/>
            </a:br>
            <a:r>
              <a:rPr lang="en-US" sz="2800" dirty="0" err="1" smtClean="0"/>
              <a:t>Carnavalul</a:t>
            </a:r>
            <a:r>
              <a:rPr lang="en-US" sz="2800" dirty="0" smtClean="0"/>
              <a:t>  </a:t>
            </a:r>
            <a:r>
              <a:rPr lang="en-US" sz="2800" dirty="0" err="1" smtClean="0"/>
              <a:t>Toamnei</a:t>
            </a:r>
            <a:endParaRPr lang="ro-RO" sz="2800" dirty="0"/>
          </a:p>
        </p:txBody>
      </p:sp>
      <p:pic>
        <p:nvPicPr>
          <p:cNvPr id="3074" name="Picture 2" descr="C:\Users\Livia\Desktop\P1020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316835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via\Desktop\P1020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3262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ivia\Desktop\P1020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51069"/>
            <a:ext cx="3504392" cy="24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65725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Scoala altfel</a:t>
            </a:r>
            <a:br>
              <a:rPr lang="en-US" smtClean="0"/>
            </a:br>
            <a:r>
              <a:rPr lang="ro-RO" smtClean="0"/>
              <a:t>Să știi mai multe să fii mai bun</a:t>
            </a:r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643207" cy="18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840000">
            <a:off x="4030285" y="2107301"/>
            <a:ext cx="227584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428868"/>
            <a:ext cx="22764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00504"/>
            <a:ext cx="22764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429132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38441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o-RO" sz="2400" b="1" i="1" smtClean="0"/>
              <a:t/>
            </a:r>
            <a:br>
              <a:rPr lang="ro-RO" sz="2400" b="1" i="1" smtClean="0"/>
            </a:br>
            <a:r>
              <a:rPr lang="en-US" sz="2000" b="1" i="1" smtClean="0">
                <a:solidFill>
                  <a:schemeClr val="tx1"/>
                </a:solidFill>
              </a:rPr>
              <a:t>BAZA MATERIALA</a:t>
            </a:r>
            <a:endParaRPr lang="ro-RO" sz="2000" b="1" i="1" smtClean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1848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1800" b="1" i="1" dirty="0" smtClean="0"/>
              <a:t>7 să</a:t>
            </a:r>
            <a:r>
              <a:rPr lang="ro-RO" sz="1800" b="1" i="1" dirty="0" smtClean="0"/>
              <a:t>li de grupă cu orar prelungit 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1800" b="1" i="1" dirty="0" smtClean="0"/>
              <a:t>O sala de grupa program normal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 err="1" smtClean="0"/>
              <a:t>Biblioteca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scolar</a:t>
            </a:r>
            <a:r>
              <a:rPr lang="ro-RO" sz="1800" b="1" i="1" dirty="0" smtClean="0"/>
              <a:t>ă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1800" b="1" i="1" dirty="0" smtClean="0"/>
              <a:t>Cabinet multifuncţional (</a:t>
            </a:r>
            <a:r>
              <a:rPr lang="en-US" sz="1800" b="1" i="1" dirty="0" err="1" smtClean="0"/>
              <a:t>metodic</a:t>
            </a:r>
            <a:r>
              <a:rPr lang="ro-RO" sz="1800" b="1" i="1" dirty="0" smtClean="0"/>
              <a:t>, engleză, cabinet metodic).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1800" b="1" i="1" dirty="0" smtClean="0"/>
              <a:t>Cabinet consiliere scolara copii si parinti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b="1" i="1" dirty="0" smtClean="0"/>
              <a:t>Mobilier modern adecvat vârstei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b="1" i="1" dirty="0" smtClean="0"/>
              <a:t>J</a:t>
            </a:r>
            <a:r>
              <a:rPr lang="ro-RO" sz="1800" b="1" i="1" dirty="0" smtClean="0"/>
              <a:t>ucării adecvate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b="1" i="1" dirty="0" smtClean="0"/>
              <a:t>Clasele sunt </a:t>
            </a:r>
            <a:r>
              <a:rPr lang="it-IT" sz="1800" b="1" i="1" dirty="0" smtClean="0"/>
              <a:t>d</a:t>
            </a:r>
            <a:r>
              <a:rPr lang="ro-RO" sz="1800" b="1" i="1" dirty="0" smtClean="0"/>
              <a:t>ota</a:t>
            </a:r>
            <a:r>
              <a:rPr lang="en-US" sz="1800" b="1" i="1" dirty="0" smtClean="0"/>
              <a:t>t</a:t>
            </a:r>
            <a:r>
              <a:rPr lang="ro-RO" sz="1800" b="1" i="1" dirty="0" smtClean="0"/>
              <a:t>e cu: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i="1" dirty="0" smtClean="0"/>
              <a:t>                -</a:t>
            </a:r>
            <a:r>
              <a:rPr lang="ro-RO" sz="1800" b="1" i="1" dirty="0" smtClean="0"/>
              <a:t>computere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i="1" dirty="0" smtClean="0"/>
              <a:t>                  -</a:t>
            </a:r>
            <a:r>
              <a:rPr lang="ro-RO" sz="1800" b="1" i="1" dirty="0" smtClean="0"/>
              <a:t>copiatoare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i="1" dirty="0" smtClean="0"/>
              <a:t>                    -a</a:t>
            </a:r>
            <a:r>
              <a:rPr lang="ro-RO" sz="1800" b="1" i="1" dirty="0" smtClean="0"/>
              <a:t>paratură audio-video</a:t>
            </a:r>
            <a:endParaRPr lang="en-US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o-RO" sz="18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In fiecare sala de grupa sunt amenajate</a:t>
            </a:r>
            <a:r>
              <a:rPr lang="ro-RO" sz="2400" smtClean="0">
                <a:solidFill>
                  <a:schemeClr val="tx1"/>
                </a:solidFill>
              </a:rPr>
              <a:t>:</a:t>
            </a:r>
            <a:r>
              <a:rPr lang="en-US" sz="2400" smtClean="0">
                <a:solidFill>
                  <a:schemeClr val="tx1"/>
                </a:solidFill>
              </a:rPr>
              <a:t> Centre tematice/de interes specifice nivelului de varsta al copiilor: </a:t>
            </a:r>
            <a:r>
              <a:rPr lang="ro-RO" sz="2400" smtClean="0">
                <a:solidFill>
                  <a:schemeClr val="tx1"/>
                </a:solidFill>
              </a:rPr>
              <a:t>Artă, Construcţii, Creaţie, Ştiinţă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68313" y="1628775"/>
            <a:ext cx="4038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3556" name="Picture 4" descr="P10002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488" y="2714620"/>
            <a:ext cx="2895600" cy="2171700"/>
          </a:xfrm>
        </p:spPr>
      </p:pic>
      <p:pic>
        <p:nvPicPr>
          <p:cNvPr id="23559" name="Picture 7" descr="P100025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86446" y="4286256"/>
            <a:ext cx="2895600" cy="2171700"/>
          </a:xfrm>
        </p:spPr>
      </p:pic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-498475" y="32464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endParaRPr lang="ro-RO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DIRECTOR\Desktop\New folder\122 66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-1860000">
            <a:off x="352461" y="3876702"/>
            <a:ext cx="2895600" cy="21717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 rot="1560000">
            <a:off x="5615860" y="1382011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357298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400" smtClean="0">
                <a:solidFill>
                  <a:schemeClr val="tx1"/>
                </a:solidFill>
              </a:rPr>
              <a:t>Centre de interes/ariile de stimulare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o-RO" sz="2000" smtClean="0"/>
              <a:t>Biblioteca: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-cărţi,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   -albume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         -enciclopedii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   -jetoane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 -reviste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              -caiete de scriere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Jocuri de masă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-jetoane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000" smtClean="0"/>
              <a:t>-puzzle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o-RO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o-RO" sz="2000" smtClean="0"/>
          </a:p>
        </p:txBody>
      </p:sp>
      <p:pic>
        <p:nvPicPr>
          <p:cNvPr id="24580" name="Picture 4" descr="P10002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84313"/>
            <a:ext cx="2895600" cy="2171700"/>
          </a:xfrm>
        </p:spPr>
      </p:pic>
      <p:pic>
        <p:nvPicPr>
          <p:cNvPr id="24581" name="Picture 5" descr="DSCF06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20640000">
            <a:off x="539750" y="4149725"/>
            <a:ext cx="2895600" cy="2154238"/>
          </a:xfrm>
        </p:spPr>
      </p:pic>
      <p:pic>
        <p:nvPicPr>
          <p:cNvPr id="24582" name="Picture 6" descr="P10002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08500"/>
            <a:ext cx="28956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IRECTOR\Desktop\New folder\122 7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285992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74638"/>
            <a:ext cx="8218487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Activitatile desfasurate sunt atractive atat prin materialele puse la dispozitia copiilor cat si prin metodele folosite de cadrele noastre didactice</a:t>
            </a:r>
            <a:r>
              <a:rPr lang="ro-RO" sz="2400" smtClean="0"/>
              <a:t/>
            </a:r>
            <a:br>
              <a:rPr lang="ro-RO" sz="2400" smtClean="0"/>
            </a:br>
            <a:endParaRPr lang="ro-RO" sz="2400" smtClean="0"/>
          </a:p>
        </p:txBody>
      </p:sp>
      <p:pic>
        <p:nvPicPr>
          <p:cNvPr id="25603" name="Picture 3" descr="Video0225-13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700213"/>
            <a:ext cx="2895600" cy="2171700"/>
          </a:xfrm>
        </p:spPr>
      </p:pic>
      <p:pic>
        <p:nvPicPr>
          <p:cNvPr id="25604" name="Picture 4" descr="Video0225-13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1500000">
            <a:off x="5148263" y="1773238"/>
            <a:ext cx="3101975" cy="2397125"/>
          </a:xfrm>
        </p:spPr>
      </p:pic>
      <p:pic>
        <p:nvPicPr>
          <p:cNvPr id="25605" name="Picture 5" descr="Video0225-13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 rot="20340000">
            <a:off x="1187450" y="4149725"/>
            <a:ext cx="2895600" cy="2171700"/>
          </a:xfrm>
        </p:spPr>
      </p:pic>
      <p:pic>
        <p:nvPicPr>
          <p:cNvPr id="25606" name="Picture 6" descr="Video0225-13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219700" y="4437063"/>
            <a:ext cx="2895600" cy="2171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400" smtClean="0"/>
              <a:t>Expozitii cu lucrarile copiilor</a:t>
            </a:r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0400000">
            <a:off x="717550" y="2565400"/>
            <a:ext cx="3384550" cy="2840038"/>
          </a:xfrm>
          <a:noFill/>
        </p:spPr>
      </p:pic>
      <p:pic>
        <p:nvPicPr>
          <p:cNvPr id="213001" name="Picture 9" descr="Imagine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1260000">
            <a:off x="5208588" y="1614488"/>
            <a:ext cx="3024187" cy="2171700"/>
          </a:xfrm>
          <a:noFill/>
        </p:spPr>
      </p:pic>
      <p:pic>
        <p:nvPicPr>
          <p:cNvPr id="213002" name="Picture 10" descr="Imagine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435600" y="3933825"/>
            <a:ext cx="3168650" cy="2590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30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30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</a:t>
            </a:r>
            <a:r>
              <a:rPr lang="ro-RO" sz="2400" smtClean="0">
                <a:solidFill>
                  <a:schemeClr val="tx1"/>
                </a:solidFill>
              </a:rPr>
              <a:t>xpoziţi</a:t>
            </a:r>
            <a:r>
              <a:rPr lang="en-US" sz="2400" smtClean="0">
                <a:solidFill>
                  <a:schemeClr val="tx1"/>
                </a:solidFill>
              </a:rPr>
              <a:t>i</a:t>
            </a:r>
            <a:r>
              <a:rPr lang="ro-RO" sz="2400" smtClean="0">
                <a:solidFill>
                  <a:schemeClr val="tx1"/>
                </a:solidFill>
              </a:rPr>
              <a:t> cu lucrarile copiilor</a:t>
            </a:r>
          </a:p>
        </p:txBody>
      </p:sp>
      <p:pic>
        <p:nvPicPr>
          <p:cNvPr id="27651" name="Picture 3" descr="DSCF07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20340000">
            <a:off x="530225" y="3371850"/>
            <a:ext cx="2895600" cy="1727200"/>
          </a:xfrm>
        </p:spPr>
      </p:pic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643438" y="1628775"/>
            <a:ext cx="4038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7653" name="Picture 5" descr="DSCF07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1196975"/>
            <a:ext cx="2895600" cy="2171700"/>
          </a:xfrm>
        </p:spPr>
      </p:pic>
      <p:pic>
        <p:nvPicPr>
          <p:cNvPr id="27654" name="Picture 6" descr="DSCF07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11188" y="1125538"/>
            <a:ext cx="2016125" cy="1798637"/>
          </a:xfrm>
        </p:spPr>
      </p:pic>
      <p:pic>
        <p:nvPicPr>
          <p:cNvPr id="27655" name="Picture 7" descr="DSCF07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 rot="1260000">
            <a:off x="5100638" y="3733800"/>
            <a:ext cx="2576512" cy="2087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ivia\Desktop\poze proiecte\poze porţii final\P102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6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via\Desktop\poze proiecte\poze porţii final\P102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4860032" y="692696"/>
            <a:ext cx="3988321" cy="23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ivia\Desktop\poze proiecte\poze fest.dovleac\P10103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86" y="350100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ivia\Desktop\poze proiecte\poze fest.dovleac\P10103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815" y="3511327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5197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1761</TotalTime>
  <Words>427</Words>
  <Application>Microsoft Office PowerPoint</Application>
  <PresentationFormat>On-screen Show (4:3)</PresentationFormat>
  <Paragraphs>112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Slit</vt:lpstr>
      <vt:lpstr>GRADINITA “MARTISOR” </vt:lpstr>
      <vt:lpstr>OFERTA EDUCATIONALA Resursa umana</vt:lpstr>
      <vt:lpstr> BAZA MATERIALA</vt:lpstr>
      <vt:lpstr>In fiecare sala de grupa sunt amenajate: Centre tematice/de interes specifice nivelului de varsta al copiilor: Artă, Construcţii, Creaţie, Ştiinţă</vt:lpstr>
      <vt:lpstr>Centre de interes/ariile de stimulare</vt:lpstr>
      <vt:lpstr>Activitatile desfasurate sunt atractive atat prin materialele puse la dispozitia copiilor cat si prin metodele folosite de cadrele noastre didactice </vt:lpstr>
      <vt:lpstr>Expozitii cu lucrarile copiilor</vt:lpstr>
      <vt:lpstr>Expoziţii cu lucrarile copiilor</vt:lpstr>
      <vt:lpstr>Slide 9</vt:lpstr>
      <vt:lpstr>Proiecte educationale in care a fost si este implicata unitatea</vt:lpstr>
      <vt:lpstr>Slide 11</vt:lpstr>
      <vt:lpstr> </vt:lpstr>
      <vt:lpstr>Sa citim pentru mileniul III 2004-2011</vt:lpstr>
      <vt:lpstr>Proiecte educationale in care unitatea a fost si este implicata Festivalul Martisorului Festivalul Florilor de Primavara</vt:lpstr>
      <vt:lpstr> </vt:lpstr>
      <vt:lpstr>Proiect educational AICI -ACOLO”-interculturalitate</vt:lpstr>
      <vt:lpstr>ACTIVITATI EXTRACURRICULARE  “La olarit”-atelier de vara,excursii,vizite,vizionare de spectacole</vt:lpstr>
      <vt:lpstr>Proiect educational “Micii ecologisti” </vt:lpstr>
      <vt:lpstr>PROIECT EDUCATIONAL ÎN PARTENERIAT CU KRUPS 5 PORTII DE LEGUME-2013/2014</vt:lpstr>
      <vt:lpstr>PROIECT EDUCATIONAL SCOALA   ARBORILOR  2013/2014</vt:lpstr>
      <vt:lpstr>Proiect educational “Computerul, prietenul meu” in parteneriat cu Auchan pentru dotarea unitatii cu calculatoare</vt:lpstr>
      <vt:lpstr>Parteneriat educational cu parintii “Împreună” Festivalul  Toamnei</vt:lpstr>
      <vt:lpstr>Parteneriat educational cu parintii “Împreună” Carnavalul  Toamnei</vt:lpstr>
      <vt:lpstr>Scoala altfel Să știi mai multe să fii mai bun</vt:lpstr>
    </vt:vector>
  </TitlesOfParts>
  <Company>Familia Orosz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</dc:creator>
  <cp:lastModifiedBy>DIRECTOR</cp:lastModifiedBy>
  <cp:revision>344</cp:revision>
  <dcterms:created xsi:type="dcterms:W3CDTF">2010-02-17T18:56:23Z</dcterms:created>
  <dcterms:modified xsi:type="dcterms:W3CDTF">2018-02-23T11:18:08Z</dcterms:modified>
</cp:coreProperties>
</file>